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8" r:id="rId10"/>
    <p:sldId id="265" r:id="rId11"/>
    <p:sldId id="266" r:id="rId12"/>
    <p:sldId id="270" r:id="rId13"/>
    <p:sldId id="271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50317-74DE-494D-8036-2337DF67D86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A2A01-2D82-4589-81B9-0F04464677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617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50317-74DE-494D-8036-2337DF67D86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A2A01-2D82-4589-81B9-0F04464677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632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50317-74DE-494D-8036-2337DF67D86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A2A01-2D82-4589-81B9-0F04464677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45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50317-74DE-494D-8036-2337DF67D86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A2A01-2D82-4589-81B9-0F04464677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50317-74DE-494D-8036-2337DF67D86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A2A01-2D82-4589-81B9-0F04464677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329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50317-74DE-494D-8036-2337DF67D86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A2A01-2D82-4589-81B9-0F04464677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145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50317-74DE-494D-8036-2337DF67D86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A2A01-2D82-4589-81B9-0F04464677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89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50317-74DE-494D-8036-2337DF67D86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A2A01-2D82-4589-81B9-0F04464677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718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50317-74DE-494D-8036-2337DF67D86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A2A01-2D82-4589-81B9-0F04464677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302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50317-74DE-494D-8036-2337DF67D86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A2A01-2D82-4589-81B9-0F04464677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6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50317-74DE-494D-8036-2337DF67D86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A2A01-2D82-4589-81B9-0F04464677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25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50317-74DE-494D-8036-2337DF67D868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A2A01-2D82-4589-81B9-0F04464677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61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canny-edge-detection-step-by-step-in-python-computer-vision-b49c3a2d8123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21" y="77242"/>
            <a:ext cx="5149631" cy="705996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Otsu Segmentation</a:t>
            </a:r>
            <a:endParaRPr lang="ko-KR" altLang="en-US" sz="40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57" y="1440721"/>
            <a:ext cx="1667776" cy="15601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107" y="1171330"/>
            <a:ext cx="1653975" cy="182956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2377389" y="2042984"/>
            <a:ext cx="601362" cy="3459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156" y="1171330"/>
            <a:ext cx="1653975" cy="1829569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474816" y="2042984"/>
            <a:ext cx="601362" cy="34598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7414054" y="1046205"/>
            <a:ext cx="0" cy="1779373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6722076" y="1046205"/>
            <a:ext cx="69197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6722076" y="717773"/>
            <a:ext cx="755463" cy="3062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100" dirty="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흰색</a:t>
            </a:r>
            <a:endParaRPr lang="ko-KR" altLang="en-US" sz="1100" dirty="0">
              <a:solidFill>
                <a:srgbClr val="FF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7414054" y="717772"/>
            <a:ext cx="755463" cy="3062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100" dirty="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검은색</a:t>
            </a:r>
            <a:endParaRPr lang="ko-KR" altLang="en-US" sz="1100" dirty="0">
              <a:solidFill>
                <a:srgbClr val="FF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7414054" y="1046205"/>
            <a:ext cx="387178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79" y="3483062"/>
            <a:ext cx="6535180" cy="30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20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20" y="77242"/>
            <a:ext cx="6653755" cy="705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Morphology</a:t>
            </a:r>
            <a:endParaRPr lang="ko-KR" altLang="en-US" sz="40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5455" y="783238"/>
            <a:ext cx="10756200" cy="114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Erosion (</a:t>
            </a:r>
            <a:r>
              <a:rPr lang="ko-KR" altLang="en-US" sz="240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침식</a:t>
            </a:r>
            <a:r>
              <a:rPr lang="en-US" altLang="ko-KR" sz="2400" dirty="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)</a:t>
            </a:r>
            <a:endParaRPr lang="ko-KR" altLang="en-US" sz="2400" dirty="0">
              <a:solidFill>
                <a:srgbClr val="FF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72" y="1932353"/>
            <a:ext cx="6280965" cy="23937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889" y="4392308"/>
            <a:ext cx="7531329" cy="216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1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20" y="77242"/>
            <a:ext cx="6653755" cy="705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Morphology</a:t>
            </a:r>
            <a:endParaRPr lang="ko-KR" altLang="en-US" sz="40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5455" y="783238"/>
            <a:ext cx="10756200" cy="114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Dilation (</a:t>
            </a:r>
            <a:r>
              <a:rPr lang="ko-KR" altLang="en-US" sz="240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팽창</a:t>
            </a:r>
            <a:r>
              <a:rPr lang="en-US" altLang="ko-KR" sz="2400" dirty="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)</a:t>
            </a:r>
            <a:endParaRPr lang="ko-KR" altLang="en-US" sz="2400" dirty="0">
              <a:solidFill>
                <a:srgbClr val="FF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264" y="1745807"/>
            <a:ext cx="6254578" cy="24620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189" y="4496688"/>
            <a:ext cx="7454728" cy="212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1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20" y="77242"/>
            <a:ext cx="6653755" cy="705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Edge Detection</a:t>
            </a:r>
            <a:endParaRPr lang="ko-KR" altLang="en-US" sz="40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5455" y="995915"/>
            <a:ext cx="10756200" cy="114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Edge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는 </a:t>
            </a:r>
            <a:r>
              <a:rPr lang="ko-KR" altLang="en-US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일반적으로 픽셀 값 변화가 상대적으로 큰 영역</a:t>
            </a:r>
            <a:endParaRPr lang="en-US" altLang="ko-KR" sz="1800" dirty="0" smtClean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endParaRPr lang="en-US" altLang="ko-KR" sz="18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r>
              <a:rPr lang="ko-KR" altLang="en-US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이에 미분을 해보면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해당 지점에서 높은 값을 가지는 데 이러한 특징을 활용하여 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Edge 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검출이 가능함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45" y="3051862"/>
            <a:ext cx="4743450" cy="3143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080" y="2985187"/>
            <a:ext cx="4600575" cy="32766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255241" y="2615855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픽셀 값 변화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63054" y="2615855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</a:t>
            </a:r>
            <a:r>
              <a:rPr lang="ko-KR" altLang="en-US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차 미분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01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20" y="77242"/>
            <a:ext cx="6653755" cy="705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Sobel Edg</a:t>
            </a:r>
            <a:r>
              <a:rPr lang="en-US" altLang="ko-KR" sz="4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e Detection</a:t>
            </a:r>
            <a:endParaRPr lang="ko-KR" altLang="en-US" sz="40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85" y="4257456"/>
            <a:ext cx="4352925" cy="104775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15454" y="995915"/>
            <a:ext cx="11547031" cy="2356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Sobel Edge detection kernel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은 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차 미분의 근사값을 계산하기 위해 미리 정의한 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Kernel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과 이미지를 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Convolution 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함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.</a:t>
            </a:r>
          </a:p>
          <a:p>
            <a:endParaRPr lang="en-US" altLang="ko-KR" sz="18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r>
              <a:rPr lang="ko-KR" altLang="en-US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이 때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X 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축과 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Y 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축에 서로 다른 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Kernel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을 사용함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.</a:t>
            </a:r>
          </a:p>
          <a:p>
            <a:endParaRPr lang="en-US" altLang="ko-KR" sz="18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X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축에 대한 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Kernel 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은 수직선 방향의 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Edge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를 검출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.</a:t>
            </a:r>
          </a:p>
          <a:p>
            <a:endParaRPr lang="en-US" altLang="ko-KR" sz="18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Y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축에 대한 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Kernel 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은 수평선 </a:t>
            </a:r>
            <a:endParaRPr lang="en-US" altLang="ko-KR" sz="1800" dirty="0" smtClean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633" y="2509487"/>
            <a:ext cx="1799967" cy="137554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4707267"/>
            <a:ext cx="1812576" cy="13826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1057" y="4707267"/>
            <a:ext cx="1812576" cy="1392045"/>
          </a:xfrm>
          <a:prstGeom prst="rect">
            <a:avLst/>
          </a:prstGeom>
        </p:spPr>
      </p:pic>
      <p:cxnSp>
        <p:nvCxnSpPr>
          <p:cNvPr id="15" name="직선 화살표 연결선 14"/>
          <p:cNvCxnSpPr>
            <a:stCxn id="11" idx="2"/>
            <a:endCxn id="13" idx="0"/>
          </p:cNvCxnSpPr>
          <p:nvPr/>
        </p:nvCxnSpPr>
        <p:spPr>
          <a:xfrm flipH="1">
            <a:off x="7047345" y="3885030"/>
            <a:ext cx="1806272" cy="822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1" idx="2"/>
          </p:cNvCxnSpPr>
          <p:nvPr/>
        </p:nvCxnSpPr>
        <p:spPr>
          <a:xfrm>
            <a:off x="8853617" y="3885030"/>
            <a:ext cx="1929713" cy="8222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42194" y="4005760"/>
            <a:ext cx="907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Sobel X</a:t>
            </a:r>
            <a:endParaRPr lang="ko-KR" altLang="en-US" sz="1600">
              <a:solidFill>
                <a:srgbClr val="FF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75709" y="4005760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Sobel Y</a:t>
            </a:r>
            <a:endParaRPr lang="ko-KR" altLang="en-US" sz="1600">
              <a:solidFill>
                <a:srgbClr val="FF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09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20" y="77242"/>
            <a:ext cx="6653755" cy="705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Laplacian Edg</a:t>
            </a:r>
            <a:r>
              <a:rPr lang="en-US" altLang="ko-KR" sz="4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e Detection</a:t>
            </a:r>
            <a:endParaRPr lang="ko-KR" altLang="en-US" sz="40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15454" y="995915"/>
            <a:ext cx="11547031" cy="2356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Sobel Edge detection kernel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과 다르게 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차 도함수를 사용함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.</a:t>
            </a:r>
          </a:p>
          <a:p>
            <a:endParaRPr lang="en-US" altLang="ko-KR" sz="18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r>
              <a:rPr lang="ko-KR" altLang="en-US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하나의 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Kernel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로 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Edge Detection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을 수행 할 수 있음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628" y="2953195"/>
            <a:ext cx="1152525" cy="952500"/>
          </a:xfrm>
          <a:prstGeom prst="rect">
            <a:avLst/>
          </a:prstGeom>
        </p:spPr>
      </p:pic>
      <p:pic>
        <p:nvPicPr>
          <p:cNvPr id="1026" name="Picture 2" descr="http://www.owlnet.rice.edu/~elec539/Projects97/morphjrks/fig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00" y="5360244"/>
            <a:ext cx="18954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owlnet.rice.edu/~elec539/Projects97/morphjrks/fig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44" y="5136405"/>
            <a:ext cx="2105025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owlnet.rice.edu/~elec539/Projects97/morphjrks/fig3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638" y="5136405"/>
            <a:ext cx="19431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76307" y="4797851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Original</a:t>
            </a:r>
            <a:endParaRPr lang="ko-KR" altLang="en-US" sz="1600" b="1" dirty="0">
              <a:solidFill>
                <a:srgbClr val="FF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28143" y="4797851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1</a:t>
            </a:r>
            <a:r>
              <a:rPr lang="en-US" altLang="ko-KR" sz="1600" b="1" baseline="30000" dirty="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st</a:t>
            </a:r>
            <a:r>
              <a:rPr lang="en-US" altLang="ko-KR" sz="1600" b="1" dirty="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order</a:t>
            </a:r>
            <a:endParaRPr lang="ko-KR" altLang="en-US" sz="1600" b="1" dirty="0">
              <a:solidFill>
                <a:srgbClr val="FF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33448" y="4797851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2</a:t>
            </a:r>
            <a:r>
              <a:rPr lang="en-US" altLang="ko-KR" sz="1600" b="1" baseline="30000" dirty="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nd</a:t>
            </a:r>
            <a:r>
              <a:rPr lang="en-US" altLang="ko-KR" sz="1600" b="1" dirty="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order</a:t>
            </a:r>
            <a:endParaRPr lang="ko-KR" altLang="en-US" sz="1600" b="1" dirty="0">
              <a:solidFill>
                <a:srgbClr val="FF0000"/>
              </a:solidFill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72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20" y="77242"/>
            <a:ext cx="6653755" cy="705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Canny Edg</a:t>
            </a:r>
            <a:r>
              <a:rPr lang="en-US" altLang="ko-KR" sz="4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e Detection</a:t>
            </a:r>
            <a:endParaRPr lang="ko-KR" altLang="en-US" sz="40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315454" y="995915"/>
            <a:ext cx="11547031" cy="10180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현재 가장 많이 사용되고 있는 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Edge Detection 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방법으로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매우 좋은 성능을 내는 것으로 알려져 있음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51933" y="2337347"/>
            <a:ext cx="88144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</a:t>
            </a:r>
            <a:r>
              <a:rPr lang="ko-KR" altLang="en-US" dirty="0" smtClean="0">
                <a:hlinkClick r:id="rId2"/>
              </a:rPr>
              <a:t>towardsdatascience.com/canny-edge-detection-step-by-step-in-python-computer-vision-b49c3a2d8123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658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20" y="77242"/>
            <a:ext cx="6653755" cy="705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RANSAC</a:t>
            </a:r>
            <a:endParaRPr lang="ko-KR" altLang="en-US" sz="40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5455" y="995915"/>
            <a:ext cx="10756200" cy="114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 err="1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인라이어를</a:t>
            </a:r>
            <a:r>
              <a:rPr lang="ko-KR" altLang="en-US" sz="18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찾아 어떤 모델을 </a:t>
            </a:r>
            <a:r>
              <a:rPr lang="ko-KR" altLang="en-US" sz="1800" dirty="0" err="1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적합시키는</a:t>
            </a:r>
            <a:r>
              <a:rPr lang="ko-KR" altLang="en-US" sz="18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ko-KR" altLang="en-US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기법</a:t>
            </a:r>
            <a:endParaRPr lang="en-US" altLang="ko-KR" sz="1800" dirty="0" smtClean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endParaRPr lang="en-US" altLang="ko-KR" sz="18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r>
              <a:rPr lang="ko-KR" altLang="en-US" sz="1800" dirty="0" err="1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난수</a:t>
            </a:r>
            <a:r>
              <a:rPr lang="ko-KR" altLang="en-US" sz="18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생성하여 </a:t>
            </a:r>
            <a:r>
              <a:rPr lang="ko-KR" altLang="en-US" sz="1800" dirty="0" err="1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인라이어</a:t>
            </a:r>
            <a:r>
              <a:rPr lang="ko-KR" altLang="en-US" sz="18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군집을 찾기 때문에 임의성 지님</a:t>
            </a:r>
          </a:p>
          <a:p>
            <a:endParaRPr lang="ko-KR" altLang="en-US" sz="18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785" y="2528651"/>
            <a:ext cx="7305539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직사각형 2"/>
              <p:cNvSpPr/>
              <p:nvPr/>
            </p:nvSpPr>
            <p:spPr>
              <a:xfrm>
                <a:off x="471973" y="4952655"/>
                <a:ext cx="11662361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 smtClean="0">
                    <a:solidFill>
                      <a:srgbClr val="333333"/>
                    </a:solidFill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N: RANSAC </a:t>
                </a:r>
                <a:r>
                  <a:rPr lang="ko-KR" altLang="en-US" sz="1400" smtClean="0">
                    <a:solidFill>
                      <a:srgbClr val="333333"/>
                    </a:solidFill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반복 수</a:t>
                </a:r>
                <a:endParaRPr lang="en-US" altLang="ko-KR" sz="1400" dirty="0" smtClean="0">
                  <a:solidFill>
                    <a:srgbClr val="333333"/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 smtClean="0">
                    <a:solidFill>
                      <a:srgbClr val="333333"/>
                    </a:solidFill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M: </a:t>
                </a:r>
                <a:r>
                  <a:rPr lang="ko-KR" altLang="en-US" sz="1400" smtClean="0">
                    <a:solidFill>
                      <a:srgbClr val="333333"/>
                    </a:solidFill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한번에 </a:t>
                </a:r>
                <a:r>
                  <a:rPr lang="ko-KR" altLang="en-US" sz="1400">
                    <a:solidFill>
                      <a:srgbClr val="333333"/>
                    </a:solidFill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뽑는 </a:t>
                </a:r>
                <a:r>
                  <a:rPr lang="ko-KR" altLang="en-US" sz="1400">
                    <a:solidFill>
                      <a:srgbClr val="333333"/>
                    </a:solidFill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샘플 </a:t>
                </a:r>
                <a:r>
                  <a:rPr lang="ko-KR" altLang="en-US" sz="1400" smtClean="0">
                    <a:solidFill>
                      <a:srgbClr val="333333"/>
                    </a:solidFill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개수</a:t>
                </a:r>
                <a:endParaRPr lang="en-US" altLang="ko-KR" sz="1400" dirty="0" smtClean="0">
                  <a:solidFill>
                    <a:srgbClr val="333333"/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 smtClean="0">
                    <a:solidFill>
                      <a:srgbClr val="333333"/>
                    </a:solidFill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α: </a:t>
                </a:r>
                <a:r>
                  <a:rPr lang="ko-KR" altLang="en-US" sz="1400" smtClean="0">
                    <a:solidFill>
                      <a:srgbClr val="333333"/>
                    </a:solidFill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입력 </a:t>
                </a:r>
                <a:r>
                  <a:rPr lang="ko-KR" altLang="en-US" sz="1400" dirty="0">
                    <a:solidFill>
                      <a:srgbClr val="333333"/>
                    </a:solidFill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데이터들 중에서 </a:t>
                </a:r>
                <a:r>
                  <a:rPr lang="en-US" altLang="ko-KR" sz="1400" dirty="0">
                    <a:solidFill>
                      <a:srgbClr val="333333"/>
                    </a:solidFill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inlier</a:t>
                </a:r>
                <a:r>
                  <a:rPr lang="ko-KR" altLang="en-US" sz="1400">
                    <a:solidFill>
                      <a:srgbClr val="333333"/>
                    </a:solidFill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의 </a:t>
                </a:r>
                <a:r>
                  <a:rPr lang="ko-KR" altLang="en-US" sz="1400" smtClean="0">
                    <a:solidFill>
                      <a:srgbClr val="333333"/>
                    </a:solidFill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비율</a:t>
                </a:r>
                <a:endParaRPr lang="en-US" altLang="ko-KR" sz="1400" dirty="0" smtClean="0">
                  <a:solidFill>
                    <a:srgbClr val="333333"/>
                  </a:solidFill>
                  <a:latin typeface="LG스마트체 Bold" panose="020B0600000101010101" pitchFamily="50" charset="-127"/>
                  <a:ea typeface="LG스마트체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 smtClean="0">
                    <a:solidFill>
                      <a:srgbClr val="333333"/>
                    </a:solidFill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N</a:t>
                </a:r>
                <a:r>
                  <a:rPr lang="ko-KR" altLang="en-US" sz="1400">
                    <a:solidFill>
                      <a:srgbClr val="333333"/>
                    </a:solidFill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번 중 적어도 한번은 </a:t>
                </a:r>
                <a:r>
                  <a:rPr lang="en-US" altLang="ko-KR" sz="1400" dirty="0">
                    <a:solidFill>
                      <a:srgbClr val="333333"/>
                    </a:solidFill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inlier</a:t>
                </a:r>
                <a:r>
                  <a:rPr lang="ko-KR" altLang="en-US" sz="1400">
                    <a:solidFill>
                      <a:srgbClr val="333333"/>
                    </a:solidFill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에서만 샘플이 뽑힐 </a:t>
                </a:r>
                <a:r>
                  <a:rPr lang="ko-KR" altLang="en-US" sz="1400">
                    <a:solidFill>
                      <a:srgbClr val="333333"/>
                    </a:solidFill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확률 </a:t>
                </a:r>
                <a:r>
                  <a:rPr lang="en-US" altLang="ko-KR" sz="1400" dirty="0" smtClean="0">
                    <a:solidFill>
                      <a:srgbClr val="333333"/>
                    </a:solidFill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p: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LG스마트체 Bold" panose="020B0600000101010101" pitchFamily="50" charset="-127"/>
                      </a:rPr>
                      <m:t>1−</m:t>
                    </m:r>
                    <m:sSup>
                      <m:sSupPr>
                        <m:ctrlPr>
                          <a:rPr lang="en-US" altLang="ko-KR" sz="1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LG스마트체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LG스마트체 Bold" panose="020B0600000101010101" pitchFamily="50" charset="-127"/>
                          </a:rPr>
                          <m:t>(1−</m:t>
                        </m:r>
                        <m:sSup>
                          <m:sSupPr>
                            <m:ctrlPr>
                              <a:rPr lang="en-US" altLang="ko-KR" sz="14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LG스마트체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ko-KR" altLang="en-US" sz="1400" i="1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LG스마트체 Bold" panose="020B0600000101010101" pitchFamily="50" charset="-127"/>
                              </a:rPr>
                              <m:t>𝛼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rgbClr val="333333"/>
                                </a:solidFill>
                                <a:latin typeface="Cambria Math" panose="02040503050406030204" pitchFamily="18" charset="0"/>
                                <a:ea typeface="LG스마트체 Bold" panose="020B0600000101010101" pitchFamily="50" charset="-127"/>
                              </a:rPr>
                              <m:t>𝑚</m:t>
                            </m:r>
                          </m:sup>
                        </m:sSup>
                        <m:r>
                          <a:rPr lang="en-US" altLang="ko-KR" sz="1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LG스마트체 Bold" panose="020B0600000101010101" pitchFamily="50" charset="-127"/>
                          </a:rPr>
                          <m:t>)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LG스마트체 Bold" panose="020B0600000101010101" pitchFamily="50" charset="-127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ko-KR" sz="1400" dirty="0" smtClean="0">
                    <a:solidFill>
                      <a:srgbClr val="333333"/>
                    </a:solidFill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 </a:t>
                </a:r>
                <a:endParaRPr lang="ko-KR" altLang="en-US" sz="1400">
                  <a:latin typeface="LG스마트체 Bold" panose="020B0600000101010101" pitchFamily="50" charset="-127"/>
                  <a:ea typeface="LG스마트체 Bold" panose="020B0600000101010101" pitchFamily="50" charset="-127"/>
                </a:endParaRPr>
              </a:p>
            </p:txBody>
          </p:sp>
        </mc:Choice>
        <mc:Fallback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73" y="4952655"/>
                <a:ext cx="11662361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157"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66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20" y="77242"/>
            <a:ext cx="6653755" cy="705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RANSAC</a:t>
            </a:r>
            <a:endParaRPr lang="ko-KR" altLang="en-US" sz="40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52" y="908720"/>
            <a:ext cx="7607333" cy="5589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64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804" y="128329"/>
            <a:ext cx="3976457" cy="436606"/>
          </a:xfrm>
        </p:spPr>
        <p:txBody>
          <a:bodyPr>
            <a:normAutofit/>
          </a:bodyPr>
          <a:lstStyle/>
          <a:p>
            <a:r>
              <a:rPr lang="en-US" altLang="ko-KR" sz="22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How to choose threshold?</a:t>
            </a:r>
            <a:endParaRPr lang="ko-KR" altLang="en-US" sz="22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71" y="1898824"/>
            <a:ext cx="6535180" cy="3081354"/>
          </a:xfrm>
          <a:prstGeom prst="rect">
            <a:avLst/>
          </a:prstGeom>
        </p:spPr>
      </p:pic>
      <p:pic>
        <p:nvPicPr>
          <p:cNvPr id="1026" name="Picture 2" descr="https://t1.daumcdn.net/cfile/tistory/201FC5344E8606DB2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26" y="731408"/>
            <a:ext cx="1714500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272" y="731408"/>
            <a:ext cx="6210300" cy="1133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48" y="5274639"/>
            <a:ext cx="66008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76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20" y="77242"/>
            <a:ext cx="6653755" cy="705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Connected Component</a:t>
            </a:r>
            <a:endParaRPr lang="ko-KR" altLang="en-US" sz="40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90741" y="1005659"/>
            <a:ext cx="6653755" cy="2025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객체 단위 분석은 객체를 분할하여 특징을 분석하는 것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.</a:t>
            </a:r>
          </a:p>
          <a:p>
            <a:endParaRPr lang="en-US" altLang="ko-KR" sz="18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r>
              <a:rPr lang="ko-KR" altLang="en-US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특히 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Labeling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은 객체 구역을 영역 단위로 분석하는 것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.</a:t>
            </a:r>
          </a:p>
          <a:p>
            <a:endParaRPr lang="en-US" altLang="ko-KR" sz="18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r>
              <a:rPr lang="ko-KR" altLang="en-US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서로 연결되어 있는 객체 픽셀에 고유한 번호를 부여함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.</a:t>
            </a:r>
          </a:p>
          <a:p>
            <a:r>
              <a:rPr lang="ko-KR" altLang="en-US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endParaRPr lang="ko-KR" altLang="en-US" sz="18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96" y="3173498"/>
            <a:ext cx="4933950" cy="22574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90" y="3115833"/>
            <a:ext cx="5449072" cy="306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20" y="77242"/>
            <a:ext cx="6653755" cy="705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Gamma correction</a:t>
            </a:r>
            <a:endParaRPr lang="ko-KR" altLang="en-US" sz="40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제목 1"/>
              <p:cNvSpPr txBox="1">
                <a:spLocks/>
              </p:cNvSpPr>
              <p:nvPr/>
            </p:nvSpPr>
            <p:spPr>
              <a:xfrm>
                <a:off x="298979" y="340131"/>
                <a:ext cx="10756200" cy="20258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ko-KR" altLang="en-US" sz="1800" dirty="0" smtClean="0"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이미지를 밝게 혹은 어둡데 하는 방법으로 픽셀 값을 동일하게 감소시키거나 증가시킬 수 있음</a:t>
                </a:r>
                <a:r>
                  <a:rPr lang="en-US" altLang="ko-KR" sz="1800" dirty="0" smtClean="0"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.</a:t>
                </a:r>
              </a:p>
              <a:p>
                <a:endParaRPr lang="en-US" altLang="ko-KR" sz="1800" dirty="0" smtClean="0">
                  <a:latin typeface="LG스마트체 Bold" panose="020B0600000101010101" pitchFamily="50" charset="-127"/>
                  <a:ea typeface="LG스마트체 Bold" panose="020B0600000101010101" pitchFamily="50" charset="-127"/>
                </a:endParaRPr>
              </a:p>
              <a:p>
                <a:r>
                  <a:rPr lang="en-US" altLang="ko-KR" sz="1800" dirty="0" smtClean="0"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Gamma correction </a:t>
                </a:r>
                <a:r>
                  <a:rPr lang="ko-KR" altLang="en-US" sz="1800" smtClean="0"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어두운 부분을 비교적 밝은 부분보다 더 많이 변화시키는 방법</a:t>
                </a:r>
                <a:endParaRPr lang="en-US" altLang="ko-KR" sz="1800" dirty="0" smtClean="0">
                  <a:latin typeface="LG스마트체 Bold" panose="020B0600000101010101" pitchFamily="50" charset="-127"/>
                  <a:ea typeface="LG스마트체 Bold" panose="020B0600000101010101" pitchFamily="50" charset="-127"/>
                </a:endParaRPr>
              </a:p>
              <a:p>
                <a:endParaRPr lang="en-US" altLang="ko-KR" sz="1800" dirty="0">
                  <a:latin typeface="LG스마트체 Bold" panose="020B0600000101010101" pitchFamily="50" charset="-127"/>
                  <a:ea typeface="LG스마트체 Bold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LG스마트체 Bold" panose="020B0600000101010101" pitchFamily="50" charset="-127"/>
                      </a:rPr>
                      <m:t>𝐼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LG스마트체 Bold" panose="020B0600000101010101" pitchFamily="50" charset="-127"/>
                      </a:rPr>
                      <m:t>(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LG스마트체 Bold" panose="020B0600000101010101" pitchFamily="50" charset="-127"/>
                      </a:rPr>
                      <m:t>𝑥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LG스마트체 Bold" panose="020B0600000101010101" pitchFamily="50" charset="-127"/>
                      </a:rPr>
                      <m:t>,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LG스마트체 Bold" panose="020B0600000101010101" pitchFamily="50" charset="-127"/>
                      </a:rPr>
                      <m:t>𝑦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LG스마트체 Bold" panose="020B0600000101010101" pitchFamily="50" charset="-127"/>
                      </a:rPr>
                      <m:t>)</m:t>
                    </m:r>
                    <m:r>
                      <a:rPr lang="ko-KR" altLang="en-US" sz="1800" i="1">
                        <a:latin typeface="Cambria Math" panose="02040503050406030204" pitchFamily="18" charset="0"/>
                        <a:ea typeface="LG스마트체 Bold" panose="020B0600000101010101" pitchFamily="50" charset="-127"/>
                      </a:rPr>
                      <m:t>를</m:t>
                    </m:r>
                  </m:oMath>
                </a14:m>
                <a:r>
                  <a:rPr lang="ko-KR" altLang="en-US" sz="1800" dirty="0" smtClean="0"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 </a:t>
                </a:r>
                <a:r>
                  <a:rPr lang="en-US" altLang="ko-KR" sz="1800" dirty="0" smtClean="0"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x</a:t>
                </a:r>
                <a:r>
                  <a:rPr lang="ko-KR" altLang="en-US" sz="1800" smtClean="0"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와 </a:t>
                </a:r>
                <a:r>
                  <a:rPr lang="en-US" altLang="ko-KR" sz="1800" dirty="0" smtClean="0"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y </a:t>
                </a:r>
                <a:r>
                  <a:rPr lang="ko-KR" altLang="en-US" sz="1800" smtClean="0"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좌표의 픽셀 값 </a:t>
                </a:r>
                <a:r>
                  <a:rPr lang="en-US" altLang="ko-KR" sz="1800" dirty="0" smtClean="0"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(0 ,1 </a:t>
                </a:r>
                <a:r>
                  <a:rPr lang="ko-KR" altLang="en-US" sz="1800" smtClean="0"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사이로 스케일링</a:t>
                </a:r>
                <a:r>
                  <a:rPr lang="en-US" altLang="ko-KR" sz="1800" dirty="0" smtClean="0"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)</a:t>
                </a:r>
                <a:r>
                  <a:rPr lang="ko-KR" altLang="en-US" sz="1800" smtClean="0"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이라 할 때</a:t>
                </a:r>
                <a:r>
                  <a:rPr lang="en-US" altLang="ko-KR" sz="1800" dirty="0" smtClean="0"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, Gamma correction</a:t>
                </a:r>
                <a:r>
                  <a:rPr lang="ko-KR" altLang="en-US" sz="1800" smtClean="0">
                    <a:latin typeface="LG스마트체 Bold" panose="020B0600000101010101" pitchFamily="50" charset="-127"/>
                    <a:ea typeface="LG스마트체 Bold" panose="020B0600000101010101" pitchFamily="50" charset="-127"/>
                  </a:rPr>
                  <a:t>은 아래와 같은 변환</a:t>
                </a:r>
                <a:endParaRPr lang="ko-KR" altLang="en-US" sz="1800" dirty="0">
                  <a:latin typeface="LG스마트체 Bold" panose="020B0600000101010101" pitchFamily="50" charset="-127"/>
                  <a:ea typeface="LG스마트체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" name="제목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79" y="340131"/>
                <a:ext cx="10756200" cy="2025865"/>
              </a:xfrm>
              <a:prstGeom prst="rect">
                <a:avLst/>
              </a:prstGeom>
              <a:blipFill rotWithShape="0">
                <a:blip r:embed="rId2"/>
                <a:stretch>
                  <a:fillRect l="-4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603" y="2239532"/>
            <a:ext cx="2162175" cy="9620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13" y="3377513"/>
            <a:ext cx="3958982" cy="32303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825" y="3351214"/>
            <a:ext cx="4134185" cy="325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56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28" y="1826648"/>
            <a:ext cx="4791075" cy="3790950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68320" y="77242"/>
            <a:ext cx="6653755" cy="705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Gamma &gt; 1</a:t>
            </a:r>
            <a:endParaRPr lang="ko-KR" altLang="en-US" sz="40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89337" y="1098653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픽셀 값 변화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53532" y="1098653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픽셀 값 변화율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370" y="1826648"/>
            <a:ext cx="4853245" cy="385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03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 txBox="1">
            <a:spLocks/>
          </p:cNvSpPr>
          <p:nvPr/>
        </p:nvSpPr>
        <p:spPr>
          <a:xfrm>
            <a:off x="68320" y="77242"/>
            <a:ext cx="6653755" cy="705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Gamma &lt; 1</a:t>
            </a:r>
            <a:endParaRPr lang="ko-KR" altLang="en-US" sz="40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89337" y="1098653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픽셀 값 변화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53532" y="1098653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픽셀 값 변화율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91" y="1947991"/>
            <a:ext cx="4705350" cy="37528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243" y="1947991"/>
            <a:ext cx="469582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38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20" y="77242"/>
            <a:ext cx="6653755" cy="705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Convolution</a:t>
            </a:r>
            <a:endParaRPr lang="ko-KR" altLang="en-US" sz="40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5455" y="572593"/>
            <a:ext cx="10756200" cy="114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이미지의 특징 값을 추출하기 위해서 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Convolutional Kernel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을 활용할 수 있음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.</a:t>
            </a:r>
            <a:endParaRPr lang="ko-KR" altLang="en-US" sz="18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69" y="2419916"/>
            <a:ext cx="5328080" cy="24673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075" y="2419916"/>
            <a:ext cx="4263081" cy="241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3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20" y="77242"/>
            <a:ext cx="6653755" cy="705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Interpolation</a:t>
            </a:r>
            <a:endParaRPr lang="ko-KR" altLang="en-US" sz="40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5455" y="783238"/>
            <a:ext cx="10756200" cy="114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영상을 기하학적 변환 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(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확대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회전 등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) 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할 때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원 영상의 아무런 정보를 받지 못하는 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pixel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이 생길 수 있음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. </a:t>
            </a:r>
          </a:p>
          <a:p>
            <a:endParaRPr lang="en-US" altLang="ko-KR" sz="18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Interpolation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이란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해당 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pixel 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주변의 알려진 값들을 활용하여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해당 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pixel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의 값을 유도하는 과정</a:t>
            </a:r>
            <a:endParaRPr lang="ko-KR" altLang="en-US" sz="18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941" y="2704152"/>
            <a:ext cx="6304778" cy="3405212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644969" y="1859837"/>
            <a:ext cx="10756200" cy="434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- </a:t>
            </a:r>
            <a:r>
              <a:rPr lang="en-US" altLang="ko-KR" sz="18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ex: Nearest Neighbor, Bilinear, </a:t>
            </a:r>
            <a:r>
              <a:rPr lang="en-US" altLang="ko-KR" sz="1800" dirty="0" err="1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Bicubic</a:t>
            </a:r>
            <a:r>
              <a:rPr lang="en-US" altLang="ko-KR" sz="18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endParaRPr lang="ko-KR" altLang="en-US" sz="18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55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68320" y="77242"/>
            <a:ext cx="6653755" cy="705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Morphology</a:t>
            </a:r>
            <a:endParaRPr lang="ko-KR" altLang="en-US" sz="400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5455" y="783238"/>
            <a:ext cx="10756200" cy="1149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영상의 </a:t>
            </a:r>
            <a:r>
              <a:rPr lang="ko-KR" altLang="en-US" sz="18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밝은 영역이나 어두운 영역을 축소</a:t>
            </a:r>
            <a:r>
              <a:rPr lang="en-US" altLang="ko-KR" sz="18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 sz="180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확대하는 기법</a:t>
            </a:r>
            <a:endParaRPr lang="en-US" altLang="ko-KR" sz="1800" dirty="0" smtClean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endParaRPr lang="en-US" altLang="ko-KR" sz="18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Morphology 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처리는 </a:t>
            </a:r>
            <a:r>
              <a:rPr lang="ko-KR" altLang="en-US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크게 </a:t>
            </a:r>
            <a:r>
              <a:rPr lang="ko-KR" altLang="en-US" sz="18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대상 영역이 좁아지는 </a:t>
            </a:r>
            <a:r>
              <a:rPr lang="ko-KR" altLang="en-US" sz="1800" dirty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침식 연산</a:t>
            </a:r>
            <a:r>
              <a:rPr lang="en-US" altLang="ko-KR" sz="1800" dirty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 sz="180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대상 영역이 넓어지는 </a:t>
            </a:r>
            <a:r>
              <a:rPr lang="ko-KR" altLang="en-US" sz="180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팽창 </a:t>
            </a:r>
            <a:r>
              <a:rPr lang="ko-KR" altLang="en-US" sz="1800" smtClean="0">
                <a:solidFill>
                  <a:srgbClr val="FF0000"/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연산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</a:t>
            </a:r>
            <a:r>
              <a:rPr lang="ko-KR" altLang="en-US" sz="180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으로 구성된다</a:t>
            </a:r>
            <a:r>
              <a:rPr lang="en-US" altLang="ko-KR" sz="18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.</a:t>
            </a:r>
            <a:endParaRPr lang="ko-KR" altLang="en-US" sz="1800" dirty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985" y="2566214"/>
            <a:ext cx="74009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0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</TotalTime>
  <Words>389</Words>
  <Application>Microsoft Office PowerPoint</Application>
  <PresentationFormat>와이드스크린</PresentationFormat>
  <Paragraphs>73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LG스마트체 Bold</vt:lpstr>
      <vt:lpstr>맑은 고딕</vt:lpstr>
      <vt:lpstr>Arial</vt:lpstr>
      <vt:lpstr>Cambria Math</vt:lpstr>
      <vt:lpstr>Office 테마</vt:lpstr>
      <vt:lpstr>Otsu Segmentation</vt:lpstr>
      <vt:lpstr>How to choose threshold?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Otsu Segmentation</dc:title>
  <dc:creator>이종욱/연구원/DXT센터 빅데이터실 빅데이터인지분석Task(jongwook95.lee@lge.com)</dc:creator>
  <cp:lastModifiedBy>이종욱/연구원/DXT센터 빅데이터실 빅데이터인지분석Task(jongwook95.lee@lge.com)</cp:lastModifiedBy>
  <cp:revision>24</cp:revision>
  <dcterms:created xsi:type="dcterms:W3CDTF">2022-06-29T05:04:11Z</dcterms:created>
  <dcterms:modified xsi:type="dcterms:W3CDTF">2022-07-05T02:28:43Z</dcterms:modified>
</cp:coreProperties>
</file>